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70" r:id="rId14"/>
    <p:sldId id="273" r:id="rId15"/>
    <p:sldId id="274" r:id="rId16"/>
    <p:sldId id="271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2CE58-DB65-BF49-955F-5B6F4C4E68F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8"/>
            <p14:sldId id="266"/>
            <p14:sldId id="267"/>
            <p14:sldId id="270"/>
            <p14:sldId id="273"/>
            <p14:sldId id="274"/>
            <p14:sldId id="271"/>
            <p14:sldId id="27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Spencer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0"/>
    <a:srgbClr val="008080"/>
    <a:srgbClr val="FF6666"/>
    <a:srgbClr val="22DCD2"/>
    <a:srgbClr val="8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9" autoAdjust="0"/>
    <p:restoredTop sz="91840" autoAdjust="0"/>
  </p:normalViewPr>
  <p:slideViewPr>
    <p:cSldViewPr snapToGrid="0" snapToObjects="1">
      <p:cViewPr>
        <p:scale>
          <a:sx n="90" d="100"/>
          <a:sy n="90" d="100"/>
        </p:scale>
        <p:origin x="-159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42B94-C511-C941-91A5-9304A47F5E45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F1688-2374-3540-B058-D1875BF9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MS/MS to </a:t>
            </a:r>
            <a:r>
              <a:rPr lang="en-US" dirty="0" err="1" smtClean="0"/>
              <a:t>identiy</a:t>
            </a:r>
            <a:r>
              <a:rPr lang="en-US" dirty="0" smtClean="0"/>
              <a:t> and quantify proteins in our samples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 Map</a:t>
            </a:r>
            <a:r>
              <a:rPr lang="en-US" baseline="0" dirty="0" smtClean="0"/>
              <a:t> showing protein distribution, where all 8k proteins along x axis, color indicates normalized quantity, organized by sample along the y axis. Similar pattern among samples, which is good indication that our data successfully represents abundance. There are some differences, which are to be expected.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examine dissimilarity in plot on right, which is a Non-metric multi-dimensional scaling plot, which you’ll see again so I’ll describe it in a bit more detail. This plot represents overall similarity between sample.  Pints represent samples, and the closer 2 points are together, the more similar their protein abundance patterns.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ordination plot, where essentially each peptide is a dimensions,  samples are placed along these many dimensions, assigned ranks based on similarity to other samples, then dimensions are transformed, are distilled down to 2 dimension.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STILL: </a:t>
            </a:r>
          </a:p>
          <a:p>
            <a:r>
              <a:rPr lang="en-US" dirty="0" smtClean="0"/>
              <a:t>  * Temp</a:t>
            </a:r>
            <a:r>
              <a:rPr lang="en-US" baseline="0" dirty="0" smtClean="0"/>
              <a:t> &amp; DO data to explain patterns? </a:t>
            </a:r>
          </a:p>
          <a:p>
            <a:r>
              <a:rPr lang="en-US" baseline="0" dirty="0" smtClean="0"/>
              <a:t>  *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9/6/17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3170325"/>
          </a:xfrm>
        </p:spPr>
        <p:txBody>
          <a:bodyPr>
            <a:normAutofit/>
          </a:bodyPr>
          <a:lstStyle/>
          <a:p>
            <a:r>
              <a:rPr lang="en-US" i="1" dirty="0" smtClean="0"/>
              <a:t>Exploring </a:t>
            </a:r>
            <a:r>
              <a:rPr lang="en-US" i="1" dirty="0" smtClean="0"/>
              <a:t>CHANGES IN PROTEOMIC SIGNALS BETWEEN habitats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LAURA H SPENCER</a:t>
            </a:r>
          </a:p>
          <a:p>
            <a:r>
              <a:rPr lang="en-US" dirty="0" smtClean="0"/>
              <a:t>MASTERS CANDIDATE</a:t>
            </a:r>
          </a:p>
          <a:p>
            <a:r>
              <a:rPr lang="en-US" dirty="0" smtClean="0"/>
              <a:t>SCHOOL OF AQUATIC &amp; FISHERY SCIENCES</a:t>
            </a:r>
          </a:p>
          <a:p>
            <a:r>
              <a:rPr lang="en-US" dirty="0" smtClean="0"/>
              <a:t>UNIVERSITY OF WASHINGTON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Geoduck as indicators of environmental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4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5849600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TSQ Vantage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Requires pre-selected list of transitions (m/z, retention time)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Captures precise &amp; sensitive quantitative data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33763" y="2625163"/>
            <a:ext cx="1341287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Identify &amp;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quantify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peptides via </a:t>
            </a:r>
          </a:p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MS/MS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5849600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PRTC, </a:t>
            </a:r>
            <a:r>
              <a:rPr lang="en-US" sz="1400" b="1" dirty="0">
                <a:solidFill>
                  <a:schemeClr val="tx1"/>
                </a:solidFill>
                <a:latin typeface="Calibri"/>
                <a:cs typeface="Calibri"/>
              </a:rPr>
              <a:t>internal peptide </a:t>
            </a: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standard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egress RT from SRM against DIA to confirm peptide identities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Also perform dilution curve with known protein 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concentrations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22911" y="3770276"/>
            <a:ext cx="1362991" cy="73487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Identify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proteins in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samples &amp; quantify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5874844" y="4712231"/>
            <a:ext cx="2640296" cy="6029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Skyline</a:t>
            </a:r>
            <a:endParaRPr lang="en-US" sz="14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tx1"/>
                </a:solidFill>
                <a:latin typeface="Calibri"/>
                <a:cs typeface="Calibri"/>
              </a:rPr>
              <a:t>Quality control all peak selections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tx1"/>
                </a:solidFill>
                <a:latin typeface="Calibri"/>
                <a:cs typeface="Calibri"/>
              </a:rPr>
              <a:t>Remove poor-quality peaks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913768" y="4866925"/>
            <a:ext cx="1380738" cy="5472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chemeClr val="tx1"/>
                </a:solidFill>
                <a:latin typeface="Calibri"/>
                <a:cs typeface="Calibri"/>
              </a:rPr>
              <a:t>Quality Control</a:t>
            </a:r>
            <a:endParaRPr lang="en-US" sz="1400" b="1" cap="small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04407" y="3447935"/>
            <a:ext cx="0" cy="322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 flipH="1">
            <a:off x="4604137" y="4505155"/>
            <a:ext cx="270" cy="36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5875014" y="5400843"/>
            <a:ext cx="2640296" cy="113963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Normalize abundance via standard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Assess technical rep quality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Assess dissimilarity via NMDS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ANOSIM for site/treatment similarities</a:t>
            </a:r>
          </a:p>
        </p:txBody>
      </p:sp>
      <p:sp>
        <p:nvSpPr>
          <p:cNvPr id="14" name="Alternate Process 13"/>
          <p:cNvSpPr/>
          <p:nvPr/>
        </p:nvSpPr>
        <p:spPr>
          <a:xfrm>
            <a:off x="3900076" y="5708919"/>
            <a:ext cx="1396110" cy="65416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latin typeface="Calibri"/>
                <a:cs typeface="Calibri"/>
              </a:rPr>
              <a:t>DATA ANALYSIS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 flipH="1">
            <a:off x="4598131" y="5414211"/>
            <a:ext cx="6006" cy="294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lternate Process 46"/>
          <p:cNvSpPr/>
          <p:nvPr/>
        </p:nvSpPr>
        <p:spPr>
          <a:xfrm>
            <a:off x="748634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rgbClr val="A6A6A6"/>
                </a:solidFill>
                <a:latin typeface="Calibri"/>
                <a:cs typeface="Calibri"/>
              </a:rPr>
              <a:t>Orbitrap</a:t>
            </a:r>
            <a:r>
              <a:rPr lang="en-US" sz="1400" b="1" dirty="0" smtClean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Fusion </a:t>
            </a:r>
            <a:r>
              <a:rPr lang="en-US" sz="1400" b="1" dirty="0" err="1">
                <a:solidFill>
                  <a:srgbClr val="A6A6A6"/>
                </a:solidFill>
                <a:latin typeface="Calibri"/>
                <a:cs typeface="Calibri"/>
              </a:rPr>
              <a:t>Lumos</a:t>
            </a: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b="1" dirty="0" smtClean="0">
                <a:solidFill>
                  <a:srgbClr val="A6A6A6"/>
                </a:solidFill>
                <a:latin typeface="Calibri"/>
                <a:cs typeface="Calibri"/>
              </a:rPr>
              <a:t>No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pre</a:t>
            </a: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-selected precursor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ions needed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Captures </a:t>
            </a: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all peptides within designated mass/charge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ratio (m/z)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748634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PECAN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Survey peptides against annotated background proteome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Generate summary file for direct use in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Skyline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748634" y="4712231"/>
            <a:ext cx="2640296" cy="796512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Skyline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Visualize results, check peak selection error rate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Identify peptides with strong signals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50" name="Alternate Process 49"/>
          <p:cNvSpPr/>
          <p:nvPr/>
        </p:nvSpPr>
        <p:spPr>
          <a:xfrm>
            <a:off x="748634" y="5628711"/>
            <a:ext cx="2640295" cy="871664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Annotate proteins with GO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Assess differential expression (NMDS)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Identify interesting proteins with strong clear signals</a:t>
            </a:r>
          </a:p>
        </p:txBody>
      </p: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rgbClr val="A6A6A6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A6A6A6"/>
                </a:solidFill>
                <a:latin typeface="Calibri"/>
                <a:cs typeface="Calibri"/>
              </a:rPr>
              <a:t>DATA INDEPENDENT ANALYSIS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A6A6A6"/>
                </a:solidFill>
                <a:latin typeface="Calibri"/>
                <a:cs typeface="Calibri"/>
              </a:rPr>
              <a:t>(DIA)</a:t>
            </a:r>
          </a:p>
        </p:txBody>
      </p:sp>
      <p:sp>
        <p:nvSpPr>
          <p:cNvPr id="29" name="Alternate Process 28"/>
          <p:cNvSpPr/>
          <p:nvPr/>
        </p:nvSpPr>
        <p:spPr>
          <a:xfrm>
            <a:off x="5253789" y="1460109"/>
            <a:ext cx="3582363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PHASE </a:t>
            </a:r>
            <a:r>
              <a:rPr lang="en-US" sz="2000" b="1" dirty="0" smtClean="0">
                <a:solidFill>
                  <a:schemeClr val="tx1"/>
                </a:solidFill>
                <a:latin typeface="Calibri"/>
                <a:cs typeface="Calibri"/>
              </a:rPr>
              <a:t>II</a:t>
            </a:r>
            <a:endParaRPr lang="en-US" sz="2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latin typeface="Calibri"/>
                <a:cs typeface="Calibri"/>
              </a:rPr>
              <a:t>SELECTED REACTION MONITORING (SRM)</a:t>
            </a:r>
          </a:p>
        </p:txBody>
      </p:sp>
    </p:spTree>
    <p:extLst>
      <p:ext uri="{BB962C8B-B14F-4D97-AF65-F5344CB8AC3E}">
        <p14:creationId xmlns:p14="http://schemas.microsoft.com/office/powerpoint/2010/main" val="16554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SRM Results  </a:t>
            </a:r>
            <a:r>
              <a:rPr lang="en-US" i="1" dirty="0" smtClean="0"/>
              <a:t>Site Differences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202975" y="1453444"/>
            <a:ext cx="5206999" cy="5206999"/>
            <a:chOff x="202975" y="1453444"/>
            <a:chExt cx="5206999" cy="5206999"/>
          </a:xfrm>
        </p:grpSpPr>
        <p:pic>
          <p:nvPicPr>
            <p:cNvPr id="5" name="Picture 4" descr="2017-09-04_NotNORM-SRM-NMDS-plot-zoomed-no-outlier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975" y="1453444"/>
              <a:ext cx="5206999" cy="5206999"/>
            </a:xfrm>
            <a:prstGeom prst="rect">
              <a:avLst/>
            </a:prstGeom>
          </p:spPr>
        </p:pic>
        <p:sp>
          <p:nvSpPr>
            <p:cNvPr id="11" name="Donut 10"/>
            <p:cNvSpPr/>
            <p:nvPr/>
          </p:nvSpPr>
          <p:spPr>
            <a:xfrm rot="1645628">
              <a:off x="1488615" y="2495446"/>
              <a:ext cx="3816280" cy="1387514"/>
            </a:xfrm>
            <a:prstGeom prst="donut">
              <a:avLst>
                <a:gd name="adj" fmla="val 1949"/>
              </a:avLst>
            </a:prstGeom>
            <a:solidFill>
              <a:srgbClr val="008000"/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p3d/>
            </a:bodyPr>
            <a:lstStyle/>
            <a:p>
              <a:pPr algn="ctr"/>
              <a:endParaRPr lang="en-US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2" name="Donut 11"/>
            <p:cNvSpPr/>
            <p:nvPr/>
          </p:nvSpPr>
          <p:spPr>
            <a:xfrm rot="3186880">
              <a:off x="2421467" y="2965767"/>
              <a:ext cx="2605347" cy="1342566"/>
            </a:xfrm>
            <a:prstGeom prst="donut">
              <a:avLst>
                <a:gd name="adj" fmla="val 1949"/>
              </a:avLst>
            </a:prstGeom>
            <a:solidFill>
              <a:srgbClr val="8000FF"/>
            </a:solidFill>
            <a:ln/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>
              <a:sp3d/>
            </a:bodyPr>
            <a:lstStyle/>
            <a:p>
              <a:pPr algn="ctr"/>
              <a:endParaRPr lang="en-US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3" name="Donut 12"/>
            <p:cNvSpPr/>
            <p:nvPr/>
          </p:nvSpPr>
          <p:spPr>
            <a:xfrm rot="2691298">
              <a:off x="735733" y="3489915"/>
              <a:ext cx="3812123" cy="1354184"/>
            </a:xfrm>
            <a:prstGeom prst="donut">
              <a:avLst>
                <a:gd name="adj" fmla="val 1949"/>
              </a:avLst>
            </a:prstGeom>
            <a:solidFill>
              <a:srgbClr val="22DCD2"/>
            </a:solidFill>
            <a:ln/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>
              <a:sp3d/>
            </a:bodyPr>
            <a:lstStyle/>
            <a:p>
              <a:pPr algn="ctr"/>
              <a:endParaRPr lang="en-US"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4" name="Donut 13"/>
            <p:cNvSpPr/>
            <p:nvPr/>
          </p:nvSpPr>
          <p:spPr>
            <a:xfrm rot="1907781">
              <a:off x="852358" y="3809557"/>
              <a:ext cx="3812123" cy="1135117"/>
            </a:xfrm>
            <a:prstGeom prst="donut">
              <a:avLst>
                <a:gd name="adj" fmla="val 1949"/>
              </a:avLst>
            </a:prstGeom>
            <a:solidFill>
              <a:srgbClr val="FF6666"/>
            </a:solidFill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>
              <a:sp3d/>
            </a:bodyPr>
            <a:lstStyle/>
            <a:p>
              <a:pPr algn="ctr"/>
              <a:endParaRPr lang="en-US">
                <a:solidFill>
                  <a:schemeClr val="tx1"/>
                </a:solidFill>
                <a:effectLst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 flipV="1">
              <a:off x="2225524" y="2721429"/>
              <a:ext cx="290286" cy="71362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Content Placeholder 2"/>
          <p:cNvSpPr>
            <a:spLocks noGrp="1"/>
          </p:cNvSpPr>
          <p:nvPr>
            <p:ph sz="quarter" idx="1"/>
          </p:nvPr>
        </p:nvSpPr>
        <p:spPr>
          <a:xfrm>
            <a:off x="5820406" y="1586489"/>
            <a:ext cx="3015746" cy="4886478"/>
          </a:xfrm>
        </p:spPr>
        <p:txBody>
          <a:bodyPr>
            <a:normAutofit/>
          </a:bodyPr>
          <a:lstStyle/>
          <a:p>
            <a:r>
              <a:rPr lang="en-US" sz="2500" dirty="0" smtClean="0"/>
              <a:t>All proteins represented in results</a:t>
            </a:r>
          </a:p>
          <a:p>
            <a:r>
              <a:rPr lang="en-US" sz="2500" dirty="0" smtClean="0"/>
              <a:t>80% peptides have clear signal</a:t>
            </a:r>
          </a:p>
          <a:p>
            <a:r>
              <a:rPr lang="en-US" sz="2500" dirty="0" smtClean="0"/>
              <a:t>NMDS plot represents overall similarity between samples</a:t>
            </a:r>
          </a:p>
          <a:p>
            <a:r>
              <a:rPr lang="en-US" sz="2500" dirty="0" smtClean="0"/>
              <a:t>Clear clustering by site </a:t>
            </a:r>
          </a:p>
        </p:txBody>
      </p:sp>
    </p:spTree>
    <p:extLst>
      <p:ext uri="{BB962C8B-B14F-4D97-AF65-F5344CB8AC3E}">
        <p14:creationId xmlns:p14="http://schemas.microsoft.com/office/powerpoint/2010/main" val="251798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69333"/>
            <a:ext cx="8534400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Mean abundance </a:t>
            </a:r>
            <a:r>
              <a:rPr lang="en-US" sz="2800" dirty="0"/>
              <a:t>by </a:t>
            </a:r>
            <a:r>
              <a:rPr lang="en-US" sz="2800" dirty="0" smtClean="0"/>
              <a:t>site    </a:t>
            </a:r>
            <a:r>
              <a:rPr lang="en-US" sz="2800" i="1" dirty="0" smtClean="0"/>
              <a:t>General S</a:t>
            </a:r>
            <a:r>
              <a:rPr lang="en-US" sz="2800" i="1" dirty="0" smtClean="0"/>
              <a:t>tress proteins</a:t>
            </a:r>
            <a:endParaRPr lang="en-US" sz="2800" i="1" dirty="0"/>
          </a:p>
        </p:txBody>
      </p:sp>
      <p:pic>
        <p:nvPicPr>
          <p:cNvPr id="5" name="Picture 4" descr="2017-09-04_NotNORM-plot-HSP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8" y="1495779"/>
            <a:ext cx="3386667" cy="5080000"/>
          </a:xfrm>
          <a:prstGeom prst="rect">
            <a:avLst/>
          </a:prstGeom>
        </p:spPr>
      </p:pic>
      <p:pic>
        <p:nvPicPr>
          <p:cNvPr id="12" name="Picture 11" descr="2017-09-04_NotNORM-plot-HSP7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>
          <a:xfrm>
            <a:off x="3160889" y="1495779"/>
            <a:ext cx="3245556" cy="50800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6674556" y="1495779"/>
            <a:ext cx="2161596" cy="4910665"/>
          </a:xfrm>
        </p:spPr>
        <p:txBody>
          <a:bodyPr>
            <a:normAutofit fontScale="77500" lnSpcReduction="20000"/>
          </a:bodyPr>
          <a:lstStyle/>
          <a:p>
            <a:r>
              <a:rPr lang="en-US" sz="2500" dirty="0" smtClean="0"/>
              <a:t>Heat shock complexes refold &amp; facilitate degradation of damaged proteins</a:t>
            </a:r>
          </a:p>
          <a:p>
            <a:endParaRPr lang="en-US" sz="2500" dirty="0" smtClean="0"/>
          </a:p>
          <a:p>
            <a:r>
              <a:rPr lang="en-US" sz="2500" dirty="0" smtClean="0"/>
              <a:t>Highest abundance in N. Puget Sound: Port Gamble &amp; </a:t>
            </a:r>
            <a:r>
              <a:rPr lang="en-US" sz="2500" dirty="0" err="1" smtClean="0"/>
              <a:t>Fidalgo</a:t>
            </a:r>
            <a:r>
              <a:rPr lang="en-US" sz="2500" dirty="0" smtClean="0"/>
              <a:t> Bay</a:t>
            </a:r>
          </a:p>
          <a:p>
            <a:endParaRPr lang="en-US" sz="2500" dirty="0" smtClean="0"/>
          </a:p>
          <a:p>
            <a:r>
              <a:rPr lang="en-US" sz="2500" dirty="0" smtClean="0"/>
              <a:t>Pattern consistent across 2 stress proteins</a:t>
            </a:r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71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017-09-04_NotNORM-plot-Glyc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" y="1460269"/>
            <a:ext cx="3391371" cy="5087058"/>
          </a:xfrm>
          <a:prstGeom prst="rect">
            <a:avLst/>
          </a:prstGeom>
        </p:spPr>
      </p:pic>
      <p:pic>
        <p:nvPicPr>
          <p:cNvPr id="3" name="Picture 2" descr="2017-09-04_NotNORM-plot-TrifunctEnzy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"/>
          <a:stretch/>
        </p:blipFill>
        <p:spPr>
          <a:xfrm>
            <a:off x="3019779" y="1488682"/>
            <a:ext cx="3231562" cy="50586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1752" y="428978"/>
            <a:ext cx="8534400" cy="491067"/>
          </a:xfrm>
        </p:spPr>
        <p:txBody>
          <a:bodyPr>
            <a:noAutofit/>
          </a:bodyPr>
          <a:lstStyle/>
          <a:p>
            <a:r>
              <a:rPr lang="en-US" sz="2800" dirty="0"/>
              <a:t>Mean abundance by </a:t>
            </a:r>
            <a:r>
              <a:rPr lang="en-US" sz="2800" dirty="0" smtClean="0"/>
              <a:t>site    </a:t>
            </a:r>
            <a:r>
              <a:rPr lang="en-US" sz="2800" i="1" dirty="0" smtClean="0"/>
              <a:t>Metabolic enzymes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608456" y="1972887"/>
            <a:ext cx="1386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 </a:t>
            </a:r>
          </a:p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1752" y="2085776"/>
            <a:ext cx="177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Carbohydrate metabolism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"/>
          </p:nvPr>
        </p:nvSpPr>
        <p:spPr>
          <a:xfrm>
            <a:off x="6350118" y="1769934"/>
            <a:ext cx="2584811" cy="4184955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Carbohydrate: feeding on algae</a:t>
            </a:r>
          </a:p>
          <a:p>
            <a:endParaRPr lang="en-US" sz="2500" dirty="0"/>
          </a:p>
          <a:p>
            <a:r>
              <a:rPr lang="en-US" sz="2500" dirty="0"/>
              <a:t>Lipid: using stored energy </a:t>
            </a:r>
          </a:p>
          <a:p>
            <a:endParaRPr lang="en-US" sz="2500" dirty="0" smtClean="0"/>
          </a:p>
          <a:p>
            <a:r>
              <a:rPr lang="en-US" sz="2500" dirty="0" smtClean="0"/>
              <a:t>Interesting difference between 2 metabolic pathways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0400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7-09-04_NotNORM-plot-Superox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7" y="1495552"/>
            <a:ext cx="3386666" cy="5080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618067"/>
          </a:xfrm>
        </p:spPr>
        <p:txBody>
          <a:bodyPr>
            <a:noAutofit/>
          </a:bodyPr>
          <a:lstStyle/>
          <a:p>
            <a:r>
              <a:rPr lang="en-US" sz="2800" dirty="0" smtClean="0"/>
              <a:t>Mean </a:t>
            </a:r>
            <a:r>
              <a:rPr lang="en-US" sz="2800" dirty="0"/>
              <a:t>abundance by </a:t>
            </a:r>
            <a:r>
              <a:rPr lang="en-US" sz="2800" dirty="0" smtClean="0"/>
              <a:t>site    </a:t>
            </a:r>
            <a:r>
              <a:rPr lang="en-US" sz="2800" i="1" dirty="0" smtClean="0"/>
              <a:t>Antioxidant Enzymes</a:t>
            </a:r>
            <a:endParaRPr lang="en-US" sz="28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29182" y="1910131"/>
            <a:ext cx="138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changes</a:t>
            </a:r>
            <a:endParaRPr lang="en-US" dirty="0"/>
          </a:p>
        </p:txBody>
      </p:sp>
      <p:pic>
        <p:nvPicPr>
          <p:cNvPr id="19" name="Picture 18" descr="2017-09-04_NotNORM-plot-Catala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/>
          <a:stretch/>
        </p:blipFill>
        <p:spPr>
          <a:xfrm>
            <a:off x="3183423" y="1495552"/>
            <a:ext cx="3253707" cy="50800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6601178" y="1481215"/>
            <a:ext cx="2291418" cy="49358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Both enzymes protect against free radicals from cell damage</a:t>
            </a:r>
          </a:p>
          <a:p>
            <a:endParaRPr lang="en-US" sz="2000" dirty="0"/>
          </a:p>
          <a:p>
            <a:r>
              <a:rPr lang="en-US" sz="2000" dirty="0" smtClean="0"/>
              <a:t>High DO concentrations in </a:t>
            </a:r>
            <a:r>
              <a:rPr lang="en-US" sz="2000" dirty="0" err="1" smtClean="0"/>
              <a:t>Fidalgo</a:t>
            </a:r>
            <a:r>
              <a:rPr lang="en-US" sz="2000" dirty="0" smtClean="0"/>
              <a:t> Bay may be culprit</a:t>
            </a:r>
          </a:p>
          <a:p>
            <a:endParaRPr lang="en-US" sz="200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" name="Picture 1" descr="2017-09-04_NotNORM-plot-PD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6" y="1495552"/>
            <a:ext cx="3386667" cy="5080000"/>
          </a:xfrm>
          <a:prstGeom prst="rect">
            <a:avLst/>
          </a:prstGeom>
        </p:spPr>
      </p:pic>
      <p:pic>
        <p:nvPicPr>
          <p:cNvPr id="3" name="Picture 2" descr="2017-09-04_NotNORM-plot-Puromyci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/>
          <a:stretch/>
        </p:blipFill>
        <p:spPr>
          <a:xfrm>
            <a:off x="3175001" y="1495325"/>
            <a:ext cx="3221202" cy="50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7-09-04_NotNORM-plot-Cytochr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9" y="1493240"/>
            <a:ext cx="3393018" cy="5089526"/>
          </a:xfrm>
          <a:prstGeom prst="rect">
            <a:avLst/>
          </a:prstGeom>
        </p:spPr>
      </p:pic>
      <p:pic>
        <p:nvPicPr>
          <p:cNvPr id="2" name="Picture 1" descr="2017-09-04_NotNORM-plot-NAKtransprot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/>
          <a:stretch/>
        </p:blipFill>
        <p:spPr>
          <a:xfrm>
            <a:off x="3245555" y="1493240"/>
            <a:ext cx="3259667" cy="50895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589844"/>
          </a:xfrm>
        </p:spPr>
        <p:txBody>
          <a:bodyPr>
            <a:normAutofit/>
          </a:bodyPr>
          <a:lstStyle/>
          <a:p>
            <a:r>
              <a:rPr lang="en-US" sz="2800" dirty="0"/>
              <a:t>Mean abundance by site    </a:t>
            </a:r>
            <a:r>
              <a:rPr lang="en-US" sz="2800" i="1" dirty="0" smtClean="0"/>
              <a:t>Etc. 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726724" y="1976355"/>
            <a:ext cx="160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regulation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4567" y="1915065"/>
            <a:ext cx="87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Toxins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01178" y="1526997"/>
            <a:ext cx="2291418" cy="49358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00" dirty="0"/>
          </a:p>
          <a:p>
            <a:r>
              <a:rPr lang="en-US" sz="2500" dirty="0" smtClean="0"/>
              <a:t>Interesting unique pattern among sites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444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670.jpg"/>
          <p:cNvPicPr>
            <a:picLocks noChangeAspect="1"/>
          </p:cNvPicPr>
          <p:nvPr/>
        </p:nvPicPr>
        <p:blipFill rotWithShape="1">
          <a:blip r:embed="rId2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2" r="37606"/>
          <a:stretch/>
        </p:blipFill>
        <p:spPr>
          <a:xfrm>
            <a:off x="7028287" y="1382889"/>
            <a:ext cx="1918157" cy="531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1197" y="1527047"/>
            <a:ext cx="8534400" cy="48652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Neat Findings</a:t>
            </a:r>
          </a:p>
          <a:p>
            <a:r>
              <a:rPr lang="en-US" sz="2000" dirty="0" smtClean="0"/>
              <a:t>Clear physiological </a:t>
            </a:r>
            <a:r>
              <a:rPr lang="en-US" sz="2000" dirty="0" smtClean="0"/>
              <a:t>differences between sites, </a:t>
            </a:r>
            <a:r>
              <a:rPr lang="en-US" sz="2000" dirty="0"/>
              <a:t>m</a:t>
            </a:r>
            <a:r>
              <a:rPr lang="en-US" sz="2000" dirty="0" smtClean="0"/>
              <a:t>anifested </a:t>
            </a:r>
          </a:p>
          <a:p>
            <a:pPr marL="0" indent="0">
              <a:buNone/>
            </a:pPr>
            <a:r>
              <a:rPr lang="en-US" sz="2000" dirty="0" smtClean="0"/>
              <a:t>     in 1 month in sibling juvenile geoduck</a:t>
            </a:r>
          </a:p>
          <a:p>
            <a:r>
              <a:rPr lang="en-US" sz="2000" dirty="0" smtClean="0"/>
              <a:t>High activity in </a:t>
            </a:r>
            <a:r>
              <a:rPr lang="en-US" sz="2000" dirty="0" err="1" smtClean="0"/>
              <a:t>Fidalgo</a:t>
            </a:r>
            <a:r>
              <a:rPr lang="en-US" sz="2000" dirty="0" smtClean="0"/>
              <a:t> Bay &amp; Port Gamble Bay</a:t>
            </a:r>
            <a:endParaRPr lang="en-US" sz="2000" dirty="0" smtClean="0"/>
          </a:p>
          <a:p>
            <a:r>
              <a:rPr lang="en-US" sz="2000" dirty="0" smtClean="0"/>
              <a:t>All targeted proteins quantified, 80% success rate for transitions </a:t>
            </a:r>
          </a:p>
          <a:p>
            <a:r>
              <a:rPr lang="en-US" sz="2000" dirty="0" smtClean="0"/>
              <a:t>5,690 DIA annotated proteins are available for more SRM projects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ext steps</a:t>
            </a:r>
          </a:p>
          <a:p>
            <a:r>
              <a:rPr lang="en-US" sz="2000" i="1" dirty="0" smtClean="0"/>
              <a:t>Re-asses DIA results using new </a:t>
            </a:r>
            <a:r>
              <a:rPr lang="en-US" sz="2000" i="1" dirty="0" err="1" smtClean="0"/>
              <a:t>ctenidia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transcriptome</a:t>
            </a:r>
            <a:endParaRPr lang="en-US" sz="2000" i="1" dirty="0" smtClean="0"/>
          </a:p>
          <a:p>
            <a:r>
              <a:rPr lang="en-US" sz="2000" i="1" dirty="0" smtClean="0"/>
              <a:t>Repeat </a:t>
            </a:r>
            <a:r>
              <a:rPr lang="en-US" sz="2000" i="1" dirty="0" err="1" smtClean="0"/>
              <a:t>outplant</a:t>
            </a:r>
            <a:r>
              <a:rPr lang="en-US" sz="2000" i="1" dirty="0" smtClean="0"/>
              <a:t> for longer duration</a:t>
            </a:r>
          </a:p>
          <a:p>
            <a:r>
              <a:rPr lang="en-US" sz="2000" i="1" dirty="0" smtClean="0"/>
              <a:t>Re-run samples with new protein targets</a:t>
            </a:r>
            <a:endParaRPr lang="en-US" sz="2000" i="1" dirty="0" smtClean="0"/>
          </a:p>
          <a:p>
            <a:r>
              <a:rPr lang="en-US" sz="2000" i="1" dirty="0" smtClean="0"/>
              <a:t>Overlay with environmental data </a:t>
            </a:r>
          </a:p>
          <a:p>
            <a:r>
              <a:rPr lang="en-US" sz="2000" i="1" dirty="0" smtClean="0"/>
              <a:t>Assess proteins for use as </a:t>
            </a:r>
            <a:r>
              <a:rPr lang="en-US" sz="2000" i="1" dirty="0" smtClean="0"/>
              <a:t>assay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240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sz="2400" i="1" dirty="0" smtClean="0"/>
              <a:t>… to my c</a:t>
            </a:r>
            <a:r>
              <a:rPr lang="en-US" sz="2400" i="1" dirty="0" err="1" smtClean="0"/>
              <a:t>ollaborators</a:t>
            </a:r>
            <a:endParaRPr lang="en-US" sz="2400" i="1" dirty="0" smtClean="0"/>
          </a:p>
          <a:p>
            <a:r>
              <a:rPr lang="en-US" sz="2400" dirty="0" smtClean="0"/>
              <a:t>Emma Timmins-</a:t>
            </a:r>
            <a:r>
              <a:rPr lang="en-US" sz="2400" dirty="0" err="1" smtClean="0"/>
              <a:t>Schiffman</a:t>
            </a:r>
            <a:r>
              <a:rPr lang="en-US" sz="2400" dirty="0" smtClean="0"/>
              <a:t> &amp; the rest of the Brook Nunn lab (UW Genome Sciences)</a:t>
            </a:r>
          </a:p>
          <a:p>
            <a:r>
              <a:rPr lang="en-US" sz="2400" dirty="0" smtClean="0"/>
              <a:t>Micah </a:t>
            </a:r>
            <a:r>
              <a:rPr lang="en-US" sz="2400" dirty="0" err="1" smtClean="0"/>
              <a:t>Horwith</a:t>
            </a:r>
            <a:r>
              <a:rPr lang="en-US" sz="2400" dirty="0" smtClean="0"/>
              <a:t>, WA DNR</a:t>
            </a:r>
          </a:p>
          <a:p>
            <a:r>
              <a:rPr lang="en-US" sz="2400" dirty="0" smtClean="0"/>
              <a:t>Alex Lowe, UW Biology</a:t>
            </a:r>
          </a:p>
          <a:p>
            <a:r>
              <a:rPr lang="en-US" sz="2400" dirty="0" err="1" smtClean="0"/>
              <a:t>Yaamini</a:t>
            </a:r>
            <a:r>
              <a:rPr lang="en-US" sz="2400" dirty="0" smtClean="0"/>
              <a:t> </a:t>
            </a:r>
            <a:r>
              <a:rPr lang="en-US" sz="2400" dirty="0" err="1" smtClean="0"/>
              <a:t>Venkataraman</a:t>
            </a:r>
            <a:r>
              <a:rPr lang="en-US" sz="2400" dirty="0" smtClean="0"/>
              <a:t>, Jose Guzman, Grace Crandall, Steven Roberts @ UW SAFS</a:t>
            </a:r>
          </a:p>
          <a:p>
            <a:pPr marL="0" indent="0">
              <a:buNone/>
            </a:pPr>
            <a:r>
              <a:rPr lang="is-IS" sz="2400" i="1" dirty="0" smtClean="0"/>
              <a:t>… to you; please provide feedback!</a:t>
            </a:r>
          </a:p>
          <a:p>
            <a:pPr marL="0" indent="0">
              <a:buNone/>
            </a:pPr>
            <a:endParaRPr lang="en-US" i="1" dirty="0" smtClean="0"/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1" y="5187381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59" y="5275500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08" y="527550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905" y="5399995"/>
            <a:ext cx="2044461" cy="8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_000 (11).jpeg"/>
          <p:cNvPicPr>
            <a:picLocks noChangeAspect="1"/>
          </p:cNvPicPr>
          <p:nvPr/>
        </p:nvPicPr>
        <p:blipFill rotWithShape="1">
          <a:blip r:embed="rId2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2"/>
          <a:stretch/>
        </p:blipFill>
        <p:spPr>
          <a:xfrm>
            <a:off x="171930" y="4261719"/>
            <a:ext cx="8781046" cy="2455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56822"/>
            <a:ext cx="8534400" cy="758952"/>
          </a:xfrm>
        </p:spPr>
        <p:txBody>
          <a:bodyPr/>
          <a:lstStyle/>
          <a:p>
            <a:r>
              <a:rPr lang="en-US" dirty="0" smtClean="0"/>
              <a:t>Questions:  </a:t>
            </a:r>
            <a:r>
              <a:rPr lang="en-US" i="1" dirty="0" smtClean="0"/>
              <a:t>Gill proteins as bio-assays?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9059" y="1601502"/>
            <a:ext cx="7793790" cy="4479829"/>
          </a:xfrm>
        </p:spPr>
        <p:txBody>
          <a:bodyPr>
            <a:noAutofit/>
          </a:bodyPr>
          <a:lstStyle/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Can we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use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proteins as bio-indicators of </a:t>
            </a:r>
            <a:r>
              <a:rPr lang="en-US" sz="3000" dirty="0">
                <a:solidFill>
                  <a:srgbClr val="000000"/>
                </a:solidFill>
                <a:latin typeface="Avenir Medium"/>
                <a:cs typeface="Avenir Medium"/>
              </a:rPr>
              <a:t>environmental stress in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geoduck?</a:t>
            </a:r>
            <a:endParaRPr lang="en-US" sz="30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Which proteins of interest can we clearly detect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?</a:t>
            </a:r>
          </a:p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Can </a:t>
            </a:r>
            <a:r>
              <a:rPr lang="en-US" sz="3000" dirty="0">
                <a:solidFill>
                  <a:srgbClr val="000000"/>
                </a:solidFill>
                <a:latin typeface="Avenir Medium"/>
                <a:cs typeface="Avenir Medium"/>
              </a:rPr>
              <a:t>we detect differences in protein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composition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in geoduck from different habitats, </a:t>
            </a:r>
            <a:r>
              <a:rPr lang="en-US" sz="3000" dirty="0">
                <a:solidFill>
                  <a:srgbClr val="000000"/>
                </a:solidFill>
                <a:latin typeface="Avenir Medium"/>
                <a:cs typeface="Avenir Medium"/>
              </a:rPr>
              <a:t>sites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?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238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GEODUCK   </a:t>
            </a:r>
            <a:r>
              <a:rPr lang="en-US" i="1" dirty="0" smtClean="0"/>
              <a:t>Panopea generosa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1158"/>
            <a:ext cx="3615195" cy="4387890"/>
          </a:xfrm>
        </p:spPr>
        <p:txBody>
          <a:bodyPr>
            <a:normAutofit/>
          </a:bodyPr>
          <a:lstStyle/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Native to WA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Largest burrowing clam in the world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Wild stock landings (2015): 4.936M </a:t>
            </a:r>
            <a:r>
              <a:rPr lang="en-US" sz="2000" dirty="0" err="1" smtClean="0">
                <a:latin typeface="Avenir Medium"/>
                <a:cs typeface="Avenir Medium"/>
              </a:rPr>
              <a:t>lb</a:t>
            </a:r>
            <a:r>
              <a:rPr lang="en-US" sz="2000" dirty="0" smtClean="0">
                <a:latin typeface="Avenir Medium"/>
                <a:cs typeface="Avenir Medium"/>
              </a:rPr>
              <a:t>, $41M (WDFW)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Highly valuable aquaculture </a:t>
            </a:r>
            <a:r>
              <a:rPr lang="en-US" sz="2000" dirty="0">
                <a:latin typeface="Avenir Medium"/>
                <a:cs typeface="Avenir Medium"/>
              </a:rPr>
              <a:t>species with growing </a:t>
            </a:r>
            <a:r>
              <a:rPr lang="en-US" sz="2000" dirty="0" smtClean="0">
                <a:latin typeface="Avenir Medium"/>
                <a:cs typeface="Avenir Medium"/>
              </a:rPr>
              <a:t>industry; 27% shellfish aquaculture revenue (2013)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This study: sibling juvenile geoduck seed provided by Taylor Shellfish hatchery</a:t>
            </a:r>
          </a:p>
          <a:p>
            <a:pPr marL="331470" indent="-285750"/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IMG_548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4261252" y="1513680"/>
            <a:ext cx="4544420" cy="4585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1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SITES   </a:t>
            </a:r>
            <a:r>
              <a:rPr lang="en-US" i="1" dirty="0" smtClean="0"/>
              <a:t>Puget Sound &amp; Willapa Bay</a:t>
            </a:r>
            <a:endParaRPr lang="en-US" i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43263" y="1000920"/>
            <a:ext cx="6777790" cy="5656553"/>
            <a:chOff x="4134660" y="13335000"/>
            <a:chExt cx="6378484" cy="6625227"/>
          </a:xfrm>
        </p:grpSpPr>
        <p:pic>
          <p:nvPicPr>
            <p:cNvPr id="23" name="Picture 22" descr="Untitled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39" t="1" b="12127"/>
            <a:stretch/>
          </p:blipFill>
          <p:spPr>
            <a:xfrm>
              <a:off x="4134660" y="13335000"/>
              <a:ext cx="6378484" cy="6625227"/>
            </a:xfrm>
            <a:prstGeom prst="rect">
              <a:avLst/>
            </a:prstGeom>
          </p:spPr>
        </p:pic>
        <p:sp>
          <p:nvSpPr>
            <p:cNvPr id="18" name="Line Callout 2 17"/>
            <p:cNvSpPr/>
            <p:nvPr/>
          </p:nvSpPr>
          <p:spPr>
            <a:xfrm flipH="1">
              <a:off x="7315200" y="13716000"/>
              <a:ext cx="1752600" cy="3810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Fidalgo Bay</a:t>
              </a:r>
            </a:p>
          </p:txBody>
        </p:sp>
        <p:sp>
          <p:nvSpPr>
            <p:cNvPr id="19" name="Line Callout 2 18"/>
            <p:cNvSpPr/>
            <p:nvPr/>
          </p:nvSpPr>
          <p:spPr>
            <a:xfrm flipH="1">
              <a:off x="7855822" y="15544800"/>
              <a:ext cx="2286000" cy="4572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Port Gamble Bay</a:t>
              </a:r>
            </a:p>
          </p:txBody>
        </p:sp>
        <p:sp>
          <p:nvSpPr>
            <p:cNvPr id="20" name="Line Callout 2 19"/>
            <p:cNvSpPr/>
            <p:nvPr/>
          </p:nvSpPr>
          <p:spPr>
            <a:xfrm flipH="1">
              <a:off x="5068067" y="16002000"/>
              <a:ext cx="1713728" cy="733335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Skokomish </a:t>
              </a:r>
            </a:p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River Delta</a:t>
              </a:r>
            </a:p>
          </p:txBody>
        </p:sp>
        <p:sp>
          <p:nvSpPr>
            <p:cNvPr id="21" name="Line Callout 2 20"/>
            <p:cNvSpPr/>
            <p:nvPr/>
          </p:nvSpPr>
          <p:spPr>
            <a:xfrm flipH="1">
              <a:off x="7792512" y="17494902"/>
              <a:ext cx="1524000" cy="3810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Case Inlet</a:t>
              </a:r>
            </a:p>
          </p:txBody>
        </p:sp>
        <p:sp>
          <p:nvSpPr>
            <p:cNvPr id="22" name="Line Callout 2 21"/>
            <p:cNvSpPr/>
            <p:nvPr/>
          </p:nvSpPr>
          <p:spPr>
            <a:xfrm flipH="1">
              <a:off x="5257797" y="19354800"/>
              <a:ext cx="1806551" cy="445678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Willapa Bay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Experimental Outplant: </a:t>
            </a:r>
            <a:r>
              <a:rPr lang="en-US" i="1" dirty="0" smtClean="0"/>
              <a:t>2 treatments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5053" y="1643621"/>
            <a:ext cx="3221789" cy="483832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venir Medium"/>
                <a:cs typeface="Avenir Medium"/>
              </a:rPr>
              <a:t>1 month (June, August)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n=20 in 4 PVC enclosures per location</a:t>
            </a:r>
          </a:p>
          <a:p>
            <a:r>
              <a:rPr lang="en-US" sz="2000" dirty="0" err="1" smtClean="0">
                <a:latin typeface="Avenir Medium"/>
                <a:cs typeface="Avenir Medium"/>
              </a:rPr>
              <a:t>Durafet</a:t>
            </a:r>
            <a:r>
              <a:rPr lang="en-US" sz="2000" dirty="0">
                <a:latin typeface="Avenir Medium"/>
                <a:cs typeface="Avenir Medium"/>
              </a:rPr>
              <a:t>, Seabird </a:t>
            </a:r>
            <a:r>
              <a:rPr lang="en-US" sz="2000" dirty="0" smtClean="0">
                <a:latin typeface="Avenir Medium"/>
                <a:cs typeface="Avenir Medium"/>
              </a:rPr>
              <a:t>CTD for pH</a:t>
            </a:r>
            <a:r>
              <a:rPr lang="en-US" sz="2000" dirty="0">
                <a:latin typeface="Avenir Medium"/>
                <a:cs typeface="Avenir Medium"/>
              </a:rPr>
              <a:t>, temperature, salinity, depth, chlorophyll </a:t>
            </a:r>
            <a:endParaRPr lang="en-US" sz="2000" dirty="0" smtClean="0">
              <a:latin typeface="Avenir Medium"/>
              <a:cs typeface="Avenir Medium"/>
            </a:endParaRPr>
          </a:p>
          <a:p>
            <a:r>
              <a:rPr lang="en-US" sz="2000" dirty="0" smtClean="0">
                <a:latin typeface="Avenir Medium"/>
                <a:cs typeface="Avenir Medium"/>
              </a:rPr>
              <a:t>Measured growth, </a:t>
            </a:r>
            <a:r>
              <a:rPr lang="en-US" sz="2000" dirty="0">
                <a:latin typeface="Avenir Medium"/>
                <a:cs typeface="Avenir Medium"/>
              </a:rPr>
              <a:t>dissected and sampled </a:t>
            </a:r>
            <a:r>
              <a:rPr lang="en-US" sz="2000" dirty="0" err="1" smtClean="0">
                <a:latin typeface="Avenir Medium"/>
                <a:cs typeface="Avenir Medium"/>
              </a:rPr>
              <a:t>ctenidia</a:t>
            </a:r>
            <a:r>
              <a:rPr lang="en-US" sz="2000" dirty="0" smtClean="0">
                <a:latin typeface="Avenir Medium"/>
                <a:cs typeface="Avenir Medium"/>
              </a:rPr>
              <a:t>, </a:t>
            </a:r>
            <a:r>
              <a:rPr lang="en-US" sz="2000" dirty="0">
                <a:latin typeface="Avenir Medium"/>
                <a:cs typeface="Avenir Medium"/>
              </a:rPr>
              <a:t>frozen on site. </a:t>
            </a:r>
            <a:endParaRPr lang="en-US" sz="2000" dirty="0" smtClean="0">
              <a:latin typeface="Avenir Medium"/>
              <a:cs typeface="Avenir Medium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venir Medium"/>
                <a:cs typeface="Avenir Medium"/>
              </a:rPr>
              <a:t>Extracted </a:t>
            </a:r>
            <a:r>
              <a:rPr lang="en-US" sz="2000" dirty="0">
                <a:latin typeface="Avenir Medium"/>
                <a:cs typeface="Avenir Medium"/>
              </a:rPr>
              <a:t>proteins, digested &amp; isolated </a:t>
            </a:r>
            <a:r>
              <a:rPr lang="en-US" sz="2000" dirty="0" smtClean="0">
                <a:latin typeface="Avenir Medium"/>
                <a:cs typeface="Avenir Medium"/>
              </a:rPr>
              <a:t>peptides via </a:t>
            </a:r>
            <a:r>
              <a:rPr lang="en-US" sz="2000" dirty="0" smtClean="0">
                <a:solidFill>
                  <a:srgbClr val="000000"/>
                </a:solidFill>
                <a:latin typeface="Avenir Medium"/>
                <a:cs typeface="Avenir Medium"/>
              </a:rPr>
              <a:t>Mini</a:t>
            </a:r>
            <a:r>
              <a:rPr lang="en-US" sz="2000" dirty="0">
                <a:solidFill>
                  <a:srgbClr val="000000"/>
                </a:solidFill>
                <a:latin typeface="Avenir Medium"/>
                <a:cs typeface="Avenir Medium"/>
              </a:rPr>
              <a:t>-Trypsin </a:t>
            </a:r>
            <a:r>
              <a:rPr lang="en-US" sz="2000" dirty="0" smtClean="0">
                <a:solidFill>
                  <a:srgbClr val="000000"/>
                </a:solidFill>
                <a:latin typeface="Avenir Medium"/>
                <a:cs typeface="Avenir Medium"/>
              </a:rPr>
              <a:t>digestion</a:t>
            </a:r>
            <a:endParaRPr lang="en-US" sz="20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000" dirty="0" smtClean="0">
              <a:latin typeface="Avenir Medium"/>
              <a:cs typeface="Avenir Medium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23905" y="1645638"/>
            <a:ext cx="5199815" cy="4649153"/>
            <a:chOff x="3623126" y="1645638"/>
            <a:chExt cx="5199815" cy="4649153"/>
          </a:xfrm>
        </p:grpSpPr>
        <p:pic>
          <p:nvPicPr>
            <p:cNvPr id="6" name="Picture 5" descr="IMG_582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845" y="3353737"/>
              <a:ext cx="3921405" cy="2941054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623126" y="1645638"/>
              <a:ext cx="5199815" cy="1614521"/>
              <a:chOff x="1577473" y="4703567"/>
              <a:chExt cx="5432428" cy="196727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4416428" y="4703567"/>
                <a:ext cx="2593473" cy="196516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>
                  <a:rot lat="0" lon="0" rev="0"/>
                </a:lightRig>
              </a:scene3d>
              <a:sp3d contourW="9525" prstMaterial="matte">
                <a:contourClr>
                  <a:schemeClr val="accent1">
                    <a:shade val="70000"/>
                    <a:satMod val="10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577473" y="4705682"/>
                <a:ext cx="2593473" cy="196516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241639" y="5316901"/>
                <a:ext cx="1256631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venir Heavy"/>
                    <a:cs typeface="Avenir Heavy"/>
                  </a:rPr>
                  <a:t>PROBES</a:t>
                </a:r>
                <a:endParaRPr lang="en-US" sz="1600" dirty="0">
                  <a:latin typeface="Avenir Heavy"/>
                  <a:cs typeface="Avenir Heavy"/>
                </a:endParaRPr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1804236" y="5350321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3722852" y="5350321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an 14"/>
              <p:cNvSpPr/>
              <p:nvPr/>
            </p:nvSpPr>
            <p:spPr>
              <a:xfrm>
                <a:off x="2765673" y="482905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2765673" y="5914749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58610" y="5311728"/>
                <a:ext cx="1256631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venir Heavy"/>
                    <a:cs typeface="Avenir Heavy"/>
                  </a:rPr>
                  <a:t>PROBES</a:t>
                </a:r>
                <a:endParaRPr lang="en-US" sz="1600" dirty="0">
                  <a:latin typeface="Avenir Heavy"/>
                  <a:cs typeface="Avenir Heavy"/>
                </a:endParaRPr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4621207" y="534514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an 18"/>
              <p:cNvSpPr/>
              <p:nvPr/>
            </p:nvSpPr>
            <p:spPr>
              <a:xfrm>
                <a:off x="6539823" y="534514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5582644" y="4823885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an 20"/>
              <p:cNvSpPr/>
              <p:nvPr/>
            </p:nvSpPr>
            <p:spPr>
              <a:xfrm>
                <a:off x="5582644" y="5909576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840180" y="2902459"/>
              <a:ext cx="2063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EELGRASS BED</a:t>
              </a:r>
              <a:endParaRPr lang="en-US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36528" y="2909318"/>
              <a:ext cx="2063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BARE SEDIMENT</a:t>
              </a:r>
              <a:endParaRPr lang="en-US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61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5849600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TSQ Vantage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Requires pre-selected list of transitions (m/z, retention time)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Captures precise &amp; sensitive quantitative data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33763" y="2625163"/>
            <a:ext cx="1341287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Identify &amp;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quantify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peptides via </a:t>
            </a:r>
          </a:p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MS/MS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5849600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PRTC,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internal peptide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standard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egress RT from SRM against DIA to confirm peptide identities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Also perform dilution curve with known protein 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concentrations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22911" y="3770276"/>
            <a:ext cx="1362991" cy="73487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Identify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proteins in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samples &amp; quantify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5874844" y="4712231"/>
            <a:ext cx="2640296" cy="6029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Skyline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Quality control all peak selections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Remove poor-quality peaks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913768" y="4866925"/>
            <a:ext cx="1380738" cy="5472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chemeClr val="tx1"/>
                </a:solidFill>
                <a:latin typeface="Calibri"/>
                <a:cs typeface="Calibri"/>
              </a:rPr>
              <a:t>Quality Control</a:t>
            </a:r>
            <a:endParaRPr lang="en-US" sz="1400" b="1" cap="small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04407" y="3447935"/>
            <a:ext cx="0" cy="322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 flipH="1">
            <a:off x="4604137" y="4505155"/>
            <a:ext cx="270" cy="36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5875014" y="5400843"/>
            <a:ext cx="2640296" cy="113963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Normalize abundance via standard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Assess technical rep quality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Assess dissimilarity via NMDS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ANOSIM for site/treatment similarities</a:t>
            </a:r>
          </a:p>
        </p:txBody>
      </p:sp>
      <p:sp>
        <p:nvSpPr>
          <p:cNvPr id="14" name="Alternate Process 13"/>
          <p:cNvSpPr/>
          <p:nvPr/>
        </p:nvSpPr>
        <p:spPr>
          <a:xfrm>
            <a:off x="3900076" y="5708919"/>
            <a:ext cx="1396110" cy="65416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latin typeface="Calibri"/>
                <a:cs typeface="Calibri"/>
              </a:rPr>
              <a:t>DATA ANALYSIS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 flipH="1">
            <a:off x="4598131" y="5414211"/>
            <a:ext cx="6006" cy="294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lternate Process 46"/>
          <p:cNvSpPr/>
          <p:nvPr/>
        </p:nvSpPr>
        <p:spPr>
          <a:xfrm>
            <a:off x="748634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rgbClr val="000000"/>
                </a:solidFill>
                <a:latin typeface="Calibri"/>
                <a:cs typeface="Calibri"/>
              </a:rPr>
              <a:t>Orbitrap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Fusion </a:t>
            </a:r>
            <a:r>
              <a:rPr lang="en-US" sz="1400" b="1" dirty="0" err="1">
                <a:solidFill>
                  <a:srgbClr val="000000"/>
                </a:solidFill>
                <a:latin typeface="Calibri"/>
                <a:cs typeface="Calibri"/>
              </a:rPr>
              <a:t>Lumos</a:t>
            </a: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b="1" dirty="0" smtClean="0">
                <a:solidFill>
                  <a:srgbClr val="000000"/>
                </a:solidFill>
                <a:latin typeface="Calibri"/>
                <a:cs typeface="Calibri"/>
              </a:rPr>
              <a:t>No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pre</a:t>
            </a: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-selected precursor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ions needed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Captures </a:t>
            </a: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all peptides within designated mass/charge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ratio (m/z)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748634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PECAN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Survey peptides against annotated background proteome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Generate summary file for direct use in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Skyline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748634" y="4712231"/>
            <a:ext cx="2640296" cy="796512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Skyline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Visualize results, check peak selection error rate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Identify peptides with strong signals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0" name="Alternate Process 49"/>
          <p:cNvSpPr/>
          <p:nvPr/>
        </p:nvSpPr>
        <p:spPr>
          <a:xfrm>
            <a:off x="748634" y="5628711"/>
            <a:ext cx="2640295" cy="871664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Annotate proteins with GO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Assess differential expression (NMDS)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Identify interesting proteins with strong clear signals</a:t>
            </a:r>
          </a:p>
        </p:txBody>
      </p: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DATA INDEPENDENT ANALYSIS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(DIA)</a:t>
            </a:r>
          </a:p>
        </p:txBody>
      </p:sp>
      <p:sp>
        <p:nvSpPr>
          <p:cNvPr id="29" name="Alternate Process 28"/>
          <p:cNvSpPr/>
          <p:nvPr/>
        </p:nvSpPr>
        <p:spPr>
          <a:xfrm>
            <a:off x="5253789" y="1460109"/>
            <a:ext cx="3582363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PHASE 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II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SELECTED REACTION MONITORING (SRM)</a:t>
            </a:r>
          </a:p>
        </p:txBody>
      </p:sp>
    </p:spTree>
    <p:extLst>
      <p:ext uri="{BB962C8B-B14F-4D97-AF65-F5344CB8AC3E}">
        <p14:creationId xmlns:p14="http://schemas.microsoft.com/office/powerpoint/2010/main" val="4439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47" grpId="0" animBg="1"/>
      <p:bldP spid="48" grpId="0" animBg="1"/>
      <p:bldP spid="49" grpId="0" animBg="1"/>
      <p:bldP spid="50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 </a:t>
            </a:r>
            <a:r>
              <a:rPr lang="en-US" dirty="0" smtClean="0"/>
              <a:t>   </a:t>
            </a:r>
            <a:r>
              <a:rPr lang="en-US" i="1" dirty="0" smtClean="0"/>
              <a:t>Shotgun </a:t>
            </a:r>
            <a:r>
              <a:rPr lang="en-US" i="1" dirty="0" smtClean="0"/>
              <a:t>Proteomics Results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5223" y="1456493"/>
            <a:ext cx="8875888" cy="758952"/>
          </a:xfrm>
        </p:spPr>
        <p:txBody>
          <a:bodyPr numCol="2">
            <a:noAutofit/>
          </a:bodyPr>
          <a:lstStyle/>
          <a:p>
            <a:r>
              <a:rPr lang="en-US" sz="1600" dirty="0" smtClean="0"/>
              <a:t>10 samples analyzed, 1 per site/treatment </a:t>
            </a:r>
            <a:r>
              <a:rPr lang="en-US" sz="1600" dirty="0"/>
              <a:t>  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8,076 proteins, 5,690 annotated </a:t>
            </a:r>
          </a:p>
          <a:p>
            <a:r>
              <a:rPr lang="en-US" sz="1600" dirty="0" smtClean="0"/>
              <a:t>NMDS plot represents overall </a:t>
            </a:r>
            <a:r>
              <a:rPr lang="en-US" sz="1600" dirty="0" smtClean="0"/>
              <a:t>similarity between samples</a:t>
            </a:r>
          </a:p>
          <a:p>
            <a:r>
              <a:rPr lang="en-US" sz="1600" dirty="0" smtClean="0"/>
              <a:t>Clustering </a:t>
            </a:r>
            <a:r>
              <a:rPr lang="en-US" sz="1600" dirty="0" smtClean="0"/>
              <a:t>by site more than </a:t>
            </a:r>
            <a:r>
              <a:rPr lang="en-US" sz="1600" dirty="0" smtClean="0"/>
              <a:t>treatment</a:t>
            </a:r>
            <a:endParaRPr lang="en-US" sz="1600" dirty="0" smtClean="0"/>
          </a:p>
        </p:txBody>
      </p:sp>
      <p:pic>
        <p:nvPicPr>
          <p:cNvPr id="4" name="Picture 3" descr="NMDS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419684"/>
            <a:ext cx="4103958" cy="4197683"/>
          </a:xfrm>
          <a:prstGeom prst="rect">
            <a:avLst/>
          </a:prstGeom>
        </p:spPr>
      </p:pic>
      <p:pic>
        <p:nvPicPr>
          <p:cNvPr id="6" name="Picture 5" descr="2017-07-04_Heatmap-by-med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9" y="2419683"/>
            <a:ext cx="4403932" cy="4197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001" y="2419684"/>
            <a:ext cx="4010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F70"/>
                </a:solidFill>
              </a:rPr>
              <a:t>Non-metric multidimensional scaling plot (NMDS)</a:t>
            </a:r>
            <a:endParaRPr lang="en-US" sz="1400" dirty="0">
              <a:solidFill>
                <a:srgbClr val="006F7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19" y="2310474"/>
            <a:ext cx="44039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F70"/>
                </a:solidFill>
              </a:rPr>
              <a:t>Heat Map, all proteins by site </a:t>
            </a:r>
            <a:endParaRPr lang="en-US" sz="1400" dirty="0">
              <a:solidFill>
                <a:srgbClr val="00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7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selected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07536"/>
              </p:ext>
            </p:extLst>
          </p:nvPr>
        </p:nvGraphicFramePr>
        <p:xfrm>
          <a:off x="301752" y="1718242"/>
          <a:ext cx="8534400" cy="45593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74312"/>
                <a:gridCol w="2386462"/>
                <a:gridCol w="1473626"/>
              </a:tblGrid>
              <a:tr h="3256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400" dirty="0" smtClean="0">
                          <a:latin typeface="Avenir Medium"/>
                          <a:cs typeface="Avenir Medium"/>
                        </a:rPr>
                        <a:t>…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Uniprot</a:t>
                      </a:r>
                      <a:r>
                        <a:rPr lang="en-US" sz="1400" baseline="0" dirty="0" smtClean="0">
                          <a:latin typeface="Avenir Medium"/>
                          <a:cs typeface="Avenir Medium"/>
                        </a:rPr>
                        <a:t> ID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400" u="none" strike="noStrike" dirty="0">
                          <a:effectLst/>
                          <a:latin typeface="Avenir Medium"/>
                          <a:cs typeface="Avenir Medium"/>
                        </a:rPr>
                        <a:t>P30946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venir Medium"/>
                          <a:cs typeface="Avenir Medium"/>
                        </a:rPr>
                        <a:t>Q91233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  <a:latin typeface="Avenir Medium"/>
                          <a:cs typeface="Avenir Medium"/>
                        </a:rPr>
                        <a:t>P28757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P00432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>
                          <a:effectLst/>
                          <a:latin typeface="Avenir Medium"/>
                          <a:cs typeface="Avenir Medium"/>
                        </a:rPr>
                        <a:t>Q6B4U9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  <a:latin typeface="Avenir Medium"/>
                          <a:cs typeface="Avenir Medium"/>
                        </a:rPr>
                        <a:t>Q11011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P07237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  <a:latin typeface="Avenir Medium"/>
                          <a:cs typeface="Avenir Medium"/>
                        </a:rPr>
                        <a:t>O35509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Q13733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P00185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P09917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venir Medium"/>
                          <a:cs typeface="Avenir Medium"/>
                        </a:rPr>
                        <a:t>Q9WUB3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enzyme subunit beta (mitochondrial)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O46629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4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proteins have strong, clear signal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7" y="1537128"/>
            <a:ext cx="8658803" cy="4828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8415" y="2253747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gigasin</a:t>
            </a:r>
            <a:endParaRPr lang="en-US" dirty="0" smtClean="0"/>
          </a:p>
          <a:p>
            <a:r>
              <a:rPr lang="en-US" dirty="0" smtClean="0"/>
              <a:t>Poor quality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967" y="1537128"/>
            <a:ext cx="8646708" cy="4817129"/>
            <a:chOff x="274109" y="1763826"/>
            <a:chExt cx="8646708" cy="48171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09" y="1763826"/>
              <a:ext cx="8646708" cy="48171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2317" y="2917447"/>
              <a:ext cx="177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Good quality</a:t>
              </a:r>
            </a:p>
            <a:p>
              <a:r>
                <a:rPr lang="en-US" i="1" dirty="0" smtClean="0"/>
                <a:t>Heat Shock Protein 70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6561</TotalTime>
  <Words>1214</Words>
  <Application>Microsoft Macintosh PowerPoint</Application>
  <PresentationFormat>On-screen Show (4:3)</PresentationFormat>
  <Paragraphs>227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Civic</vt:lpstr>
      <vt:lpstr>Geoduck as indicators of environmental change</vt:lpstr>
      <vt:lpstr>Questions:  Gill proteins as bio-assays? </vt:lpstr>
      <vt:lpstr>THE GEODUCK   Panopea generosa</vt:lpstr>
      <vt:lpstr>5 SITES   Puget Sound &amp; Willapa Bay</vt:lpstr>
      <vt:lpstr>Experimental Outplant: 2 treatments</vt:lpstr>
      <vt:lpstr>Protein analysis in 2-phases</vt:lpstr>
      <vt:lpstr>Phase I    Shotgun Proteomics Results</vt:lpstr>
      <vt:lpstr>Proteins selected for Phase 2</vt:lpstr>
      <vt:lpstr>Selected proteins have strong, clear signal</vt:lpstr>
      <vt:lpstr>Protein analysis in 2-phases</vt:lpstr>
      <vt:lpstr>SRM Results  Site Differences</vt:lpstr>
      <vt:lpstr>Mean abundance by site    General Stress proteins</vt:lpstr>
      <vt:lpstr>Mean abundance by site    Metabolic enzymes</vt:lpstr>
      <vt:lpstr>Mean abundance by site    Antioxidant Enzymes</vt:lpstr>
      <vt:lpstr>Mean abundance by site    Etc. </vt:lpstr>
      <vt:lpstr>Conclusions &amp; Next Steps</vt:lpstr>
      <vt:lpstr>Thank you…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Geoduck as indicators of environmental change</dc:title>
  <dc:creator>Laura Spencer</dc:creator>
  <cp:lastModifiedBy>Laura Spencer</cp:lastModifiedBy>
  <cp:revision>151</cp:revision>
  <dcterms:created xsi:type="dcterms:W3CDTF">2017-09-02T22:26:06Z</dcterms:created>
  <dcterms:modified xsi:type="dcterms:W3CDTF">2017-09-07T19:56:43Z</dcterms:modified>
</cp:coreProperties>
</file>